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AD7DA8-9349-4ABB-9724-B26A1F6085B4}">
  <a:tblStyle styleId="{C4AD7DA8-9349-4ABB-9724-B26A1F6085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lfaSlabOn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247c1714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247c1714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247c171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247c171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247c1714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247c1714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247c1714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247c1714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247c1714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247c1714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247c1714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247c1714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23d29803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23d29803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23d298031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23d298031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23d298031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23d298031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23d298031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23d298031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247c171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247c171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247c171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247c171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247c171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247c171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247c1714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247c171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7275"/>
            <a:ext cx="9144000" cy="1746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0" y="381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Refactorización de una Aplicación Django con Diseño Orientado a Objetos</a:t>
            </a:r>
            <a:endParaRPr sz="5700"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-26025" y="1738775"/>
            <a:ext cx="62796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Gianluca Piriz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Materia: </a:t>
            </a:r>
            <a:r>
              <a:rPr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 Avanzada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Integrantes: </a:t>
            </a:r>
            <a:r>
              <a:rPr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Nahuel Dalesio, Darío Giménez y Federico Paál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75" y="3571150"/>
            <a:ext cx="1442350" cy="14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2873250" y="1320625"/>
            <a:ext cx="3397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700"/>
              <a:t>Trabajo Práctico Integrador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3976025" y="3979425"/>
            <a:ext cx="50919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2700">
                <a:solidFill>
                  <a:srgbClr val="F1C232"/>
                </a:solidFill>
                <a:latin typeface="Alfa Slab One"/>
                <a:ea typeface="Alfa Slab One"/>
                <a:cs typeface="Alfa Slab One"/>
                <a:sym typeface="Alfa Slab One"/>
              </a:rPr>
              <a:t>LA ANTIGUA REVISTERÍA</a:t>
            </a:r>
            <a:endParaRPr i="1" sz="2700">
              <a:solidFill>
                <a:srgbClr val="F1C23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0" y="1298800"/>
            <a:ext cx="9143400" cy="14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3"/>
          <p:cNvCxnSpPr/>
          <p:nvPr/>
        </p:nvCxnSpPr>
        <p:spPr>
          <a:xfrm>
            <a:off x="0" y="1222600"/>
            <a:ext cx="9143400" cy="14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3"/>
          <p:cNvCxnSpPr/>
          <p:nvPr/>
        </p:nvCxnSpPr>
        <p:spPr>
          <a:xfrm>
            <a:off x="0" y="1375000"/>
            <a:ext cx="9143400" cy="14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3"/>
          <p:cNvCxnSpPr/>
          <p:nvPr/>
        </p:nvCxnSpPr>
        <p:spPr>
          <a:xfrm flipH="1" rot="10800000">
            <a:off x="-3175" y="1772575"/>
            <a:ext cx="9153900" cy="2642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3"/>
          <p:cNvCxnSpPr/>
          <p:nvPr/>
        </p:nvCxnSpPr>
        <p:spPr>
          <a:xfrm flipH="1" rot="10800000">
            <a:off x="-9550" y="1848900"/>
            <a:ext cx="9160200" cy="2646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378525" y="272325"/>
            <a:ext cx="6679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Patrones de Diseño en Acción</a:t>
            </a:r>
            <a:endParaRPr sz="3500"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159300" y="1836775"/>
            <a:ext cx="2409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Method</a:t>
            </a:r>
            <a:endParaRPr b="1"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6179100" y="1836775"/>
            <a:ext cx="2409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878725" y="1353175"/>
            <a:ext cx="3258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/>
              <a:t>Aplicando Soluciones Probadas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18897"/>
          <a:stretch/>
        </p:blipFill>
        <p:spPr>
          <a:xfrm>
            <a:off x="115725" y="2217725"/>
            <a:ext cx="2886950" cy="1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207300" y="1836775"/>
            <a:ext cx="2409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-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Factory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400" y="2217725"/>
            <a:ext cx="2828349" cy="18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0475" y="2217725"/>
            <a:ext cx="2886950" cy="1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656525" y="4334075"/>
            <a:ext cx="4823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/>
              <a:t>Usamos patrones de diseño que el propio Django promueve para escribir código limpio.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1818950"/>
            <a:ext cx="39999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Web App fue hecha en el framework de Django, donde se podrá observar mediante pruebas en vivo el correcto funcionamiento de este.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>
            <p:ph type="title"/>
          </p:nvPr>
        </p:nvSpPr>
        <p:spPr>
          <a:xfrm>
            <a:off x="1491925" y="235225"/>
            <a:ext cx="6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Demo en Vivo</a:t>
            </a:r>
            <a:endParaRPr sz="3500"/>
          </a:p>
        </p:txBody>
      </p:sp>
      <p:sp>
        <p:nvSpPr>
          <p:cNvPr id="176" name="Google Shape;176;p23"/>
          <p:cNvSpPr txBox="1"/>
          <p:nvPr/>
        </p:nvSpPr>
        <p:spPr>
          <a:xfrm>
            <a:off x="340625" y="1396575"/>
            <a:ext cx="3168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/>
              <a:t>Momento de mostrar la Web App</a:t>
            </a:r>
            <a:endParaRPr b="1" sz="1500"/>
          </a:p>
        </p:txBody>
      </p:sp>
      <p:pic>
        <p:nvPicPr>
          <p:cNvPr id="177" name="Google Shape;177;p23" title="image.png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364175" y="2870625"/>
            <a:ext cx="3392850" cy="17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1325675" y="4589150"/>
            <a:ext cx="1369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Pantalla de </a:t>
            </a:r>
            <a:r>
              <a:rPr lang="es-419" sz="1200"/>
              <a:t>Inicio</a:t>
            </a:r>
            <a:endParaRPr sz="1200"/>
          </a:p>
        </p:txBody>
      </p:sp>
      <p:sp>
        <p:nvSpPr>
          <p:cNvPr id="179" name="Google Shape;179;p23"/>
          <p:cNvSpPr txBox="1"/>
          <p:nvPr/>
        </p:nvSpPr>
        <p:spPr>
          <a:xfrm>
            <a:off x="7741625" y="1894675"/>
            <a:ext cx="1292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Creación de un producto</a:t>
            </a:r>
            <a:endParaRPr sz="1200"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375" y="3258750"/>
            <a:ext cx="3433577" cy="175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750675" y="3861725"/>
            <a:ext cx="8916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Carrito de Compras</a:t>
            </a:r>
            <a:endParaRPr sz="1200"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5">
            <a:alphaModFix/>
          </a:blip>
          <a:srcRect b="0" l="289" r="0" t="0"/>
          <a:stretch/>
        </p:blipFill>
        <p:spPr>
          <a:xfrm>
            <a:off x="4387800" y="1396575"/>
            <a:ext cx="3392850" cy="17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68925" y="272325"/>
            <a:ext cx="7735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Resultados y Beneficios Obtenidos</a:t>
            </a:r>
            <a:endParaRPr sz="3500"/>
          </a:p>
        </p:txBody>
      </p:sp>
      <p:sp>
        <p:nvSpPr>
          <p:cNvPr id="188" name="Google Shape;188;p24"/>
          <p:cNvSpPr txBox="1"/>
          <p:nvPr/>
        </p:nvSpPr>
        <p:spPr>
          <a:xfrm>
            <a:off x="2916550" y="1389775"/>
            <a:ext cx="3245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/>
              <a:t>Comparativa: Antes vs Después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9" name="Google Shape;189;p24"/>
          <p:cNvGraphicFramePr/>
          <p:nvPr/>
        </p:nvGraphicFramePr>
        <p:xfrm>
          <a:off x="275875" y="190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{C4AD7DA8-9349-4ABB-9724-B26A1F6085B4}</a:tableStyleId>
              </a:tblPr>
              <a:tblGrid>
                <a:gridCol w="2861625"/>
                <a:gridCol w="2861625"/>
                <a:gridCol w="2861625"/>
              </a:tblGrid>
              <a:tr h="4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Características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Proyecto Original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Proyecto Refactorizado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</a:tr>
              <a:tr h="61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Código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Repetitivo y extenso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DRY y conciso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Mantenimiento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Difícil y propenso a errores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Fácil y seguro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Escalabilidad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Baja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300"/>
                        <a:t>Alta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500">
                          <a:solidFill>
                            <a:schemeClr val="lt1"/>
                          </a:solidFill>
                        </a:rPr>
                        <a:t>Diseño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9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Funcional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419" sz="1300"/>
                        <a:t>Orientado a Objetos</a:t>
                      </a:r>
                      <a:endParaRPr sz="13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2021400" y="1944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Conclusiones del Proyecto</a:t>
            </a:r>
            <a:endParaRPr sz="3500"/>
          </a:p>
        </p:txBody>
      </p:sp>
      <p:sp>
        <p:nvSpPr>
          <p:cNvPr id="195" name="Google Shape;195;p25"/>
          <p:cNvSpPr txBox="1"/>
          <p:nvPr/>
        </p:nvSpPr>
        <p:spPr>
          <a:xfrm>
            <a:off x="548700" y="1643800"/>
            <a:ext cx="268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chemeClr val="lt1"/>
                </a:solidFill>
              </a:rPr>
              <a:t>Lecciones Aprendidas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802200" y="2263075"/>
            <a:ext cx="67827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-419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s-419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POO y el DOO son esenciales para la calidad del software.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-419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herencia y el polimorfismo reducen drásticamente la duplicación.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-419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patrones de diseño ofrecen soluciones elegantes a problemas recurrentes.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s-419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Refactorizar nos enseñó a identificar 'code smells' (malos olores en el código).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97" name="Google Shape;197;p25"/>
          <p:cNvSpPr/>
          <p:nvPr/>
        </p:nvSpPr>
        <p:spPr>
          <a:xfrm flipH="1">
            <a:off x="7074000" y="3073500"/>
            <a:ext cx="2070000" cy="2070000"/>
          </a:xfrm>
          <a:prstGeom prst="rtTriangl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5"/>
          <p:cNvSpPr/>
          <p:nvPr/>
        </p:nvSpPr>
        <p:spPr>
          <a:xfrm rot="5400000">
            <a:off x="0" y="0"/>
            <a:ext cx="1350000" cy="1350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 rot="5400000">
            <a:off x="0" y="0"/>
            <a:ext cx="1350000" cy="1350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802200" y="2263075"/>
            <a:ext cx="67827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7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20"/>
              <a:buFont typeface="Arial"/>
              <a:buChar char="●"/>
            </a:pP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materia de </a:t>
            </a: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Programación Avanzada </a:t>
            </a: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 permitió entender temas y conceptos para así adquirirlos y usarlos propiamente en el desarrollo de la cursada.</a:t>
            </a:r>
            <a:endParaRPr sz="12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20"/>
              <a:buFont typeface="Arial"/>
              <a:buChar char="●"/>
            </a:pP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Gracias al aprendizaje, se pudo </a:t>
            </a: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implementar dichos conceptos en tareas, trabajos y hasta en el parcial.</a:t>
            </a:r>
            <a:endParaRPr sz="12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607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ts val="1220"/>
              <a:buFont typeface="Arial"/>
              <a:buChar char="●"/>
            </a:pPr>
            <a:r>
              <a:rPr lang="es-419" sz="1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Además, Programación Avanzada también fue un complemento para otras materias de la tecnicatura.</a:t>
            </a:r>
            <a:endParaRPr sz="12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6"/>
          <p:cNvSpPr/>
          <p:nvPr/>
        </p:nvSpPr>
        <p:spPr>
          <a:xfrm flipH="1">
            <a:off x="7074000" y="3073500"/>
            <a:ext cx="2070000" cy="2070000"/>
          </a:xfrm>
          <a:prstGeom prst="rtTriangl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2021400" y="1944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Conclusiones de la Cursada</a:t>
            </a:r>
            <a:endParaRPr sz="3500"/>
          </a:p>
        </p:txBody>
      </p:sp>
      <p:sp>
        <p:nvSpPr>
          <p:cNvPr id="207" name="Google Shape;207;p26"/>
          <p:cNvSpPr txBox="1"/>
          <p:nvPr/>
        </p:nvSpPr>
        <p:spPr>
          <a:xfrm>
            <a:off x="548700" y="1643800"/>
            <a:ext cx="26844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chemeClr val="lt1"/>
                </a:solidFill>
              </a:rPr>
              <a:t>Sobre la cursada: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2162575" y="1417475"/>
            <a:ext cx="5106600" cy="7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Print(‘¡Gracias!’)</a:t>
            </a:r>
            <a:endParaRPr sz="4800"/>
          </a:p>
        </p:txBody>
      </p:sp>
      <p:cxnSp>
        <p:nvCxnSpPr>
          <p:cNvPr id="213" name="Google Shape;213;p27"/>
          <p:cNvCxnSpPr/>
          <p:nvPr/>
        </p:nvCxnSpPr>
        <p:spPr>
          <a:xfrm>
            <a:off x="2098125" y="1506775"/>
            <a:ext cx="0" cy="3050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7"/>
          <p:cNvSpPr txBox="1"/>
          <p:nvPr/>
        </p:nvSpPr>
        <p:spPr>
          <a:xfrm>
            <a:off x="327375" y="1332050"/>
            <a:ext cx="677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1C232"/>
                </a:solidFill>
              </a:rPr>
              <a:t>1</a:t>
            </a:r>
            <a:endParaRPr sz="4800">
              <a:solidFill>
                <a:srgbClr val="F1C232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27375" y="1941650"/>
            <a:ext cx="677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1C232"/>
                </a:solidFill>
              </a:rPr>
              <a:t>2</a:t>
            </a:r>
            <a:endParaRPr sz="4800">
              <a:solidFill>
                <a:srgbClr val="F1C232"/>
              </a:solidFill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327375" y="2551250"/>
            <a:ext cx="677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1C232"/>
                </a:solidFill>
              </a:rPr>
              <a:t>3</a:t>
            </a:r>
            <a:endParaRPr sz="4800">
              <a:solidFill>
                <a:srgbClr val="F1C232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27375" y="3160850"/>
            <a:ext cx="677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1C232"/>
                </a:solidFill>
              </a:rPr>
              <a:t>4</a:t>
            </a:r>
            <a:endParaRPr sz="4800">
              <a:solidFill>
                <a:srgbClr val="F1C232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327375" y="3770450"/>
            <a:ext cx="677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>
                <a:solidFill>
                  <a:srgbClr val="F1C232"/>
                </a:solidFill>
              </a:rPr>
              <a:t>5</a:t>
            </a:r>
            <a:endParaRPr sz="4800">
              <a:solidFill>
                <a:srgbClr val="F1C232"/>
              </a:solidFill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>
            <a:off x="0" y="88530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25" y="1872525"/>
            <a:ext cx="31275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/>
              <a:t>Índice</a:t>
            </a:r>
            <a:endParaRPr sz="3500"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818300" y="168675"/>
            <a:ext cx="51372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Motivación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del Proyecto Original: "El Antes"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de Refactorización: "El Después"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Principios de POO y Patrones Aplicados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en Vivo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Comparación de los Proyectos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59575" y="169150"/>
            <a:ext cx="4386900" cy="703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Motivación</a:t>
            </a:r>
            <a:endParaRPr sz="3500"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730200" y="4107550"/>
            <a:ext cx="78291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Nuestro objetivo es aplicar los conceptos de la materia para transformar un código repetitivo y difícil de mantener en una solución robusta y escalable.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>
            <p:ph idx="4294967295" type="subTitle"/>
          </p:nvPr>
        </p:nvSpPr>
        <p:spPr>
          <a:xfrm>
            <a:off x="1808425" y="949150"/>
            <a:ext cx="5521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un Prototipo Funcional a una Aplicación Profesional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88" name="Google Shape;88;p15" title="Captura de pantalla (2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5" y="1645900"/>
            <a:ext cx="4337124" cy="2275375"/>
          </a:xfrm>
          <a:prstGeom prst="rect">
            <a:avLst/>
          </a:prstGeom>
          <a:noFill/>
          <a:ln cap="flat" cmpd="sng" w="2857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5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113" y="1645900"/>
            <a:ext cx="4434661" cy="2275375"/>
          </a:xfrm>
          <a:prstGeom prst="rect">
            <a:avLst/>
          </a:prstGeom>
          <a:noFill/>
          <a:ln cap="flat" cmpd="sng" w="2857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-80025" y="1381050"/>
            <a:ext cx="47871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3500"/>
              <a:t>El Problema:</a:t>
            </a:r>
            <a:endParaRPr b="1" sz="35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Código Duplicado en Modelos</a:t>
            </a:r>
            <a:endParaRPr sz="3500"/>
          </a:p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5535600" y="135625"/>
            <a:ext cx="27135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Violación del Principio DRY </a:t>
            </a:r>
            <a:endParaRPr b="1" sz="150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(Don't Repeat Yourself)</a:t>
            </a:r>
            <a:endParaRPr b="1" sz="1500">
              <a:solidFill>
                <a:srgbClr val="212529"/>
              </a:solidFill>
            </a:endParaRPr>
          </a:p>
        </p:txBody>
      </p:sp>
      <p:pic>
        <p:nvPicPr>
          <p:cNvPr id="96" name="Google Shape;96;p16" title="Captura de pantalla (2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325" y="2145800"/>
            <a:ext cx="3857126" cy="15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 title="Captura de pantalla (30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325" y="731725"/>
            <a:ext cx="3857125" cy="129183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4871750" y="3928550"/>
            <a:ext cx="4185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Teníamos una misma clase para categorizarla en distintas lo cual es una mala práctica debido a que hay baja cohesión y un alto acoplamiento.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25" y="2723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Solución con Herencia</a:t>
            </a:r>
            <a:endParaRPr sz="3500"/>
          </a:p>
        </p:txBody>
      </p:sp>
      <p:sp>
        <p:nvSpPr>
          <p:cNvPr id="104" name="Google Shape;104;p17"/>
          <p:cNvSpPr txBox="1"/>
          <p:nvPr/>
        </p:nvSpPr>
        <p:spPr>
          <a:xfrm>
            <a:off x="490125" y="1338625"/>
            <a:ext cx="3997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/>
              <a:t>Abstracción y Reutilización con Herencia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" name="Google Shape;105;p17"/>
          <p:cNvCxnSpPr>
            <a:stCxn id="106" idx="2"/>
            <a:endCxn id="107" idx="0"/>
          </p:cNvCxnSpPr>
          <p:nvPr/>
        </p:nvCxnSpPr>
        <p:spPr>
          <a:xfrm flipH="1" rot="-5400000">
            <a:off x="2825464" y="2151275"/>
            <a:ext cx="469200" cy="12183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8" name="Google Shape;108;p17"/>
          <p:cNvCxnSpPr>
            <a:stCxn id="109" idx="0"/>
            <a:endCxn id="106" idx="2"/>
          </p:cNvCxnSpPr>
          <p:nvPr/>
        </p:nvCxnSpPr>
        <p:spPr>
          <a:xfrm rot="-5400000">
            <a:off x="1629888" y="2173975"/>
            <a:ext cx="469200" cy="11730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1930714" y="2159525"/>
            <a:ext cx="1040400" cy="36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212529"/>
                </a:solidFill>
              </a:rPr>
              <a:t>Producto</a:t>
            </a:r>
            <a:endParaRPr sz="1000">
              <a:solidFill>
                <a:srgbClr val="212529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758538" y="2995075"/>
            <a:ext cx="1038900" cy="36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/>
              <a:t>Libro</a:t>
            </a:r>
            <a:endParaRPr sz="1000"/>
          </a:p>
        </p:txBody>
      </p:sp>
      <p:sp>
        <p:nvSpPr>
          <p:cNvPr id="107" name="Google Shape;107;p17"/>
          <p:cNvSpPr txBox="1"/>
          <p:nvPr/>
        </p:nvSpPr>
        <p:spPr>
          <a:xfrm>
            <a:off x="3149890" y="2995075"/>
            <a:ext cx="1038900" cy="36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212529"/>
                </a:solidFill>
              </a:rPr>
              <a:t>Merchandising</a:t>
            </a:r>
            <a:endParaRPr sz="1000">
              <a:solidFill>
                <a:srgbClr val="212529"/>
              </a:solidFill>
            </a:endParaRPr>
          </a:p>
        </p:txBody>
      </p:sp>
      <p:pic>
        <p:nvPicPr>
          <p:cNvPr id="110" name="Google Shape;110;p17" title="Captura de pantalla (3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400" y="1375150"/>
            <a:ext cx="3135575" cy="36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11725" y="3972200"/>
            <a:ext cx="4328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/>
              <a:t>Creamos una clase base abstracta Producto que centraliza toda la lógica común.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5031425" y="73175"/>
            <a:ext cx="39540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 Dispersa y Falta de Flexibilidad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4879025" y="3972200"/>
            <a:ext cx="39540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función y una URL para cada tipo de producto. Para añadir una nueva categoría, había que duplicar todo de nuevo.</a:t>
            </a:r>
            <a:endParaRPr sz="1400"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174600" y="1993475"/>
            <a:ext cx="42270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Vistas y URLs Repetitivas</a:t>
            </a:r>
            <a:endParaRPr sz="3500"/>
          </a:p>
        </p:txBody>
      </p:sp>
      <p:pic>
        <p:nvPicPr>
          <p:cNvPr id="119" name="Google Shape;119;p18" title="Captura de pantalla (3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951" y="921976"/>
            <a:ext cx="4226999" cy="8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Captura de pantalla (3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088" y="2368350"/>
            <a:ext cx="4339874" cy="1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650425" y="603825"/>
            <a:ext cx="15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En urls.py</a:t>
            </a:r>
            <a:endParaRPr b="1" sz="1300"/>
          </a:p>
        </p:txBody>
      </p:sp>
      <p:sp>
        <p:nvSpPr>
          <p:cNvPr id="122" name="Google Shape;122;p18"/>
          <p:cNvSpPr txBox="1"/>
          <p:nvPr/>
        </p:nvSpPr>
        <p:spPr>
          <a:xfrm>
            <a:off x="4686100" y="2025825"/>
            <a:ext cx="15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En views.py</a:t>
            </a:r>
            <a:endParaRPr b="1" sz="1300"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174600" y="1339125"/>
            <a:ext cx="42270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El Problema:</a:t>
            </a:r>
            <a:r>
              <a:rPr b="1" lang="es-419" sz="3500">
                <a:latin typeface="Arial"/>
                <a:ea typeface="Arial"/>
                <a:cs typeface="Arial"/>
                <a:sym typeface="Arial"/>
              </a:rPr>
              <a:t> 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92725" y="272325"/>
            <a:ext cx="75861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Solución con Polimorfismo y CBV</a:t>
            </a:r>
            <a:endParaRPr sz="3500"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5317425" y="2714850"/>
            <a:ext cx="37023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Ahora, una única Vista Basada en Clase (CBV) maneja polimórficamente la solicitud. La vista se adapta según el parámetro de la URL, consultando el modelo correcto. Esto es escalable.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 title="Captura de pantalla (3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75" y="1910325"/>
            <a:ext cx="4565974" cy="3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 title="Captura de pantalla (3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5" y="2661925"/>
            <a:ext cx="4565975" cy="235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86900" y="1284600"/>
            <a:ext cx="3540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/>
              <a:t>Una Vista para Gobernarlos a Todos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500300" y="1628625"/>
            <a:ext cx="15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En urls.py</a:t>
            </a:r>
            <a:endParaRPr b="1" sz="1300"/>
          </a:p>
        </p:txBody>
      </p:sp>
      <p:sp>
        <p:nvSpPr>
          <p:cNvPr id="134" name="Google Shape;134;p19"/>
          <p:cNvSpPr txBox="1"/>
          <p:nvPr/>
        </p:nvSpPr>
        <p:spPr>
          <a:xfrm>
            <a:off x="500300" y="2375475"/>
            <a:ext cx="150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/>
              <a:t>En views.py</a:t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5194150" y="1495225"/>
            <a:ext cx="2796600" cy="1564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5201577" y="1059818"/>
            <a:ext cx="2796600" cy="420600"/>
          </a:xfrm>
          <a:prstGeom prst="rect">
            <a:avLst/>
          </a:prstGeom>
          <a:solidFill>
            <a:srgbClr val="31394D"/>
          </a:solidFill>
          <a:ln cap="flat" cmpd="sng" w="9525">
            <a:solidFill>
              <a:srgbClr val="2125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238450" y="1481125"/>
            <a:ext cx="40395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Encapsulamiento del Carrito</a:t>
            </a:r>
            <a:endParaRPr sz="3500"/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842650" y="3511675"/>
            <a:ext cx="39540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la lógica del carrito está encapsulada en su propia clase. Las vistas no saben cómo funciona, solo qué puede hacer. Esto es encapsulamiento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5193500" y="1053550"/>
            <a:ext cx="2796600" cy="1998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940975" y="258450"/>
            <a:ext cx="3564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/>
              <a:t>Agrupando Datos y Comportamiento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5184523" y="1480103"/>
            <a:ext cx="2805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5163425" y="1102453"/>
            <a:ext cx="2623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</a:t>
            </a:r>
            <a:r>
              <a:rPr b="1" lang="es-419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Carrito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227159" y="1530393"/>
            <a:ext cx="15861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-419" sz="1200"/>
              <a:t>agregar()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s-419" sz="1200"/>
              <a:t>restar()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b="1" lang="es-419" sz="1200"/>
              <a:t>limpiar()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s-419" sz="1200"/>
              <a:t>guardar()</a:t>
            </a:r>
            <a:endParaRPr b="1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0" y="1339125"/>
            <a:ext cx="3757800" cy="20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3500"/>
              <a:t>Reutilización de Código con Mixins</a:t>
            </a:r>
            <a:endParaRPr sz="3500"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4188950" y="3889325"/>
            <a:ext cx="41121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lugar de repetir if user.is_staff en cada vista, creamos un Mixin que se puede 'mezclar' con cualquier vista para añadir la funcionalidad de autorización. Esto es composición sobre herencia.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4" name="Google Shape;154;p21"/>
          <p:cNvSpPr txBox="1"/>
          <p:nvPr>
            <p:ph idx="4294967295" type="subTitle"/>
          </p:nvPr>
        </p:nvSpPr>
        <p:spPr>
          <a:xfrm>
            <a:off x="5336225" y="138650"/>
            <a:ext cx="27306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de Acceso Elegante</a:t>
            </a:r>
            <a:endParaRPr b="1" sz="2000">
              <a:solidFill>
                <a:srgbClr val="000000"/>
              </a:solidFill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575" y="1626888"/>
            <a:ext cx="3845350" cy="21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325" y="788750"/>
            <a:ext cx="5289001" cy="5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